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8" r:id="rId3"/>
    <p:sldId id="259" r:id="rId4"/>
    <p:sldId id="260" r:id="rId5"/>
    <p:sldId id="273" r:id="rId6"/>
    <p:sldId id="264" r:id="rId7"/>
    <p:sldId id="269" r:id="rId8"/>
    <p:sldId id="270" r:id="rId9"/>
    <p:sldId id="261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E5FFFF"/>
    <a:srgbClr val="C0E8F8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CD07-3986-4592-A7C4-8EE6F7700F19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A80A6-81A6-478B-A40D-2306A905C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F%D0%B7%D0%BA%D0%BE%D1%81%D1%82%D1%8C" TargetMode="External"/><Relationship Id="rId2" Type="http://schemas.openxmlformats.org/officeDocument/2006/relationships/hyperlink" Target="https://ru.wikipedia.org/wiki/%D0%96%D0%B8%D0%B4%D0%BA%D0%BE%D1%81%D1%82%D1%8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3%D1%80%D0%B0%D0%B4%D0%B8%D0%B5%D0%BD%D1%82_(%D0%BC%D0%B0%D1%82%D0%B5%D0%BC%D0%B0%D1%82%D0%B8%D0%BA%D0%B0)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7257026B-142C-329C-AB6C-60C5D3E1D93B}"/>
              </a:ext>
            </a:extLst>
          </p:cNvPr>
          <p:cNvSpPr/>
          <p:nvPr/>
        </p:nvSpPr>
        <p:spPr>
          <a:xfrm>
            <a:off x="-756592" y="177484"/>
            <a:ext cx="10513168" cy="1584176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9DBD588-7322-7C30-1F41-17D6B132F789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E5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C5B57AA5-20E5-4BBA-93A2-33F38157E741}"/>
              </a:ext>
            </a:extLst>
          </p:cNvPr>
          <p:cNvSpPr/>
          <p:nvPr/>
        </p:nvSpPr>
        <p:spPr>
          <a:xfrm>
            <a:off x="-921034" y="3764192"/>
            <a:ext cx="5832648" cy="5832648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D005EB76-FE7E-E01A-1D80-FC076BDB4657}"/>
              </a:ext>
            </a:extLst>
          </p:cNvPr>
          <p:cNvSpPr/>
          <p:nvPr/>
        </p:nvSpPr>
        <p:spPr>
          <a:xfrm>
            <a:off x="2802509" y="4248199"/>
            <a:ext cx="5493542" cy="24714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5E4A3F-308C-6B13-7F99-ABC09228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857" y="-266206"/>
            <a:ext cx="9299376" cy="230474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Конкурсное задание</a:t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Методическая мастерская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730BF6F1-A3A7-17A5-8F46-E6E144167DAC}"/>
              </a:ext>
            </a:extLst>
          </p:cNvPr>
          <p:cNvSpPr txBox="1">
            <a:spLocks/>
          </p:cNvSpPr>
          <p:nvPr/>
        </p:nvSpPr>
        <p:spPr>
          <a:xfrm>
            <a:off x="1799184" y="4565267"/>
            <a:ext cx="7344816" cy="192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buNone/>
            </a:pPr>
            <a:r>
              <a:rPr lang="ru-RU" dirty="0" err="1">
                <a:solidFill>
                  <a:srgbClr val="0066FF"/>
                </a:solidFill>
                <a:latin typeface="Bahnschrift SemiBold SemiConden" panose="020B0502040204020203" pitchFamily="34" charset="0"/>
              </a:rPr>
              <a:t>Нигаматова</a:t>
            </a:r>
            <a:r>
              <a:rPr lang="ru-RU" dirty="0">
                <a:solidFill>
                  <a:srgbClr val="0066FF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Bahnschrift SemiBold SemiConden" panose="020B0502040204020203" pitchFamily="34" charset="0"/>
              </a:rPr>
              <a:t>Илюза</a:t>
            </a:r>
            <a:r>
              <a:rPr lang="ru-RU" dirty="0">
                <a:solidFill>
                  <a:srgbClr val="0066FF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Bahnschrift SemiBold SemiConden" panose="020B0502040204020203" pitchFamily="34" charset="0"/>
              </a:rPr>
              <a:t>Яхиевна</a:t>
            </a:r>
            <a:endParaRPr lang="ru-RU" dirty="0">
              <a:solidFill>
                <a:srgbClr val="0066FF"/>
              </a:solidFill>
              <a:latin typeface="Bahnschrift SemiBold SemiConden" panose="020B0502040204020203" pitchFamily="34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ru-RU" dirty="0">
                <a:solidFill>
                  <a:srgbClr val="0066FF"/>
                </a:solidFill>
                <a:latin typeface="Bahnschrift SemiBold SemiConden" panose="020B0502040204020203" pitchFamily="34" charset="0"/>
              </a:rPr>
              <a:t>учитель начальных классов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>
                <a:solidFill>
                  <a:srgbClr val="0066FF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dirty="0">
                <a:solidFill>
                  <a:srgbClr val="0066FF"/>
                </a:solidFill>
                <a:latin typeface="Bahnschrift SemiBold SemiConden" panose="020B0502040204020203" pitchFamily="34" charset="0"/>
              </a:rPr>
              <a:t>МОБУ СОШ </a:t>
            </a:r>
            <a:r>
              <a:rPr lang="ru-RU" dirty="0" err="1">
                <a:solidFill>
                  <a:srgbClr val="0066FF"/>
                </a:solidFill>
                <a:latin typeface="Bahnschrift SemiBold SemiConden" panose="020B0502040204020203" pitchFamily="34" charset="0"/>
              </a:rPr>
              <a:t>с.Ургаза</a:t>
            </a:r>
            <a:r>
              <a:rPr lang="ru-RU" dirty="0">
                <a:solidFill>
                  <a:srgbClr val="0066FF"/>
                </a:solidFill>
                <a:latin typeface="Bahnschrift SemiBold SemiConden" panose="020B0502040204020203" pitchFamily="34" charset="0"/>
              </a:rPr>
              <a:t>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7F1B2483-9241-B34E-181A-E7FDF0B9689A}"/>
              </a:ext>
            </a:extLst>
          </p:cNvPr>
          <p:cNvSpPr txBox="1">
            <a:spLocks/>
          </p:cNvSpPr>
          <p:nvPr/>
        </p:nvSpPr>
        <p:spPr>
          <a:xfrm>
            <a:off x="1259632" y="2116329"/>
            <a:ext cx="6856289" cy="10860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66FF"/>
                </a:solidFill>
                <a:latin typeface="Arial Black" panose="020B0A04020102020204" pitchFamily="34" charset="0"/>
              </a:rPr>
              <a:t>Учитель года 2023 г</a:t>
            </a:r>
            <a:r>
              <a:rPr lang="ru-RU" dirty="0">
                <a:solidFill>
                  <a:srgbClr val="0066FF"/>
                </a:solidFill>
                <a:latin typeface="Bahnschrift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6712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D2509F6D-6125-F0F4-0B9F-BF460C5E7983}"/>
              </a:ext>
            </a:extLst>
          </p:cNvPr>
          <p:cNvSpPr/>
          <p:nvPr/>
        </p:nvSpPr>
        <p:spPr>
          <a:xfrm>
            <a:off x="-2268760" y="2636912"/>
            <a:ext cx="6343729" cy="6192688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838C6E6-29A6-58E7-E293-E25A2E820D5B}"/>
              </a:ext>
            </a:extLst>
          </p:cNvPr>
          <p:cNvSpPr/>
          <p:nvPr/>
        </p:nvSpPr>
        <p:spPr>
          <a:xfrm>
            <a:off x="189165" y="1779880"/>
            <a:ext cx="8830781" cy="2233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2348880"/>
            <a:ext cx="8830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Ненью́то́новской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жи́дкостью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называют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2" tooltip="Жидкость"/>
              </a:rPr>
              <a:t>жидкость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при течении которой её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3" tooltip="Вязкость"/>
              </a:rPr>
              <a:t>вязкость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зависит от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4" tooltip="Градиент (математика)"/>
              </a:rPr>
              <a:t>градиента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скорости.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F7C41CEB-0196-C3EF-55EA-A23FA7A13C27}"/>
              </a:ext>
            </a:extLst>
          </p:cNvPr>
          <p:cNvSpPr/>
          <p:nvPr/>
        </p:nvSpPr>
        <p:spPr>
          <a:xfrm>
            <a:off x="7668344" y="-1081375"/>
            <a:ext cx="2336796" cy="2281158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B13877-2E93-119C-C570-833656F424A0}"/>
              </a:ext>
            </a:extLst>
          </p:cNvPr>
          <p:cNvSpPr txBox="1"/>
          <p:nvPr/>
        </p:nvSpPr>
        <p:spPr>
          <a:xfrm>
            <a:off x="251520" y="5589240"/>
            <a:ext cx="8514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sng" dirty="0">
                <a:effectLst/>
                <a:latin typeface="Arial Black" panose="020B0A04020102020204" pitchFamily="34" charset="0"/>
              </a:rPr>
              <a:t>https://youtube.com/@user-pt7in5xf1b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7957A6-5FBE-F3BB-7654-CDF96258AA71}"/>
              </a:ext>
            </a:extLst>
          </p:cNvPr>
          <p:cNvSpPr txBox="1"/>
          <p:nvPr/>
        </p:nvSpPr>
        <p:spPr>
          <a:xfrm>
            <a:off x="1331640" y="2930078"/>
            <a:ext cx="6709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0" i="0" dirty="0">
                <a:effectLst/>
                <a:latin typeface="Arial Black" panose="020B0A04020102020204" pitchFamily="34" charset="0"/>
              </a:rPr>
              <a:t>Благодарю!</a:t>
            </a:r>
            <a:endParaRPr lang="ru-RU" sz="7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87"/>
            <a:ext cx="9144000" cy="68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3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Функциональная грамотность — основа жизненной и профессиональной успешности выпускников! 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№ 204 от 07.05.2018 "О национальных целях и стратегических задачах развития Российской Федерации на период до 2024 года"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User\Desktop\маме\л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60648"/>
            <a:ext cx="5111750" cy="5853113"/>
          </a:xfrm>
        </p:spPr>
        <p:txBody>
          <a:bodyPr/>
          <a:lstStyle/>
          <a:p>
            <a:r>
              <a:rPr lang="ru-RU" dirty="0"/>
              <a:t>Наше познание начинается с восприятия.</a:t>
            </a:r>
          </a:p>
          <a:p>
            <a:pPr>
              <a:buNone/>
            </a:pPr>
            <a:r>
              <a:rPr lang="ru-RU" dirty="0"/>
              <a:t>                                   И.Кант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Модальность-канал через который человек в первую очередь считывает внешние раздражители. </a:t>
            </a:r>
          </a:p>
          <a:p>
            <a:pPr>
              <a:buNone/>
            </a:pPr>
            <a:r>
              <a:rPr lang="ru-RU" dirty="0"/>
              <a:t>    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412776"/>
            <a:ext cx="3008313" cy="4691063"/>
          </a:xfrm>
        </p:spPr>
        <p:txBody>
          <a:bodyPr/>
          <a:lstStyle/>
          <a:p>
            <a:r>
              <a:rPr lang="ru-RU" dirty="0"/>
              <a:t>М </a:t>
            </a:r>
            <a:r>
              <a:rPr lang="ru-RU" dirty="0" err="1"/>
              <a:t>м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37115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013176"/>
            <a:ext cx="6057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AC966821-4921-8A2A-DACD-F9E7C3D2C3AE}"/>
              </a:ext>
            </a:extLst>
          </p:cNvPr>
          <p:cNvSpPr/>
          <p:nvPr/>
        </p:nvSpPr>
        <p:spPr>
          <a:xfrm>
            <a:off x="-2628801" y="2132856"/>
            <a:ext cx="6343729" cy="6192688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4A74FC7-8DAB-BE30-C5B0-076EF032A207}"/>
              </a:ext>
            </a:extLst>
          </p:cNvPr>
          <p:cNvSpPr/>
          <p:nvPr/>
        </p:nvSpPr>
        <p:spPr>
          <a:xfrm>
            <a:off x="1221396" y="2995231"/>
            <a:ext cx="6552728" cy="2233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D6DF972-34B4-085E-6D9C-0631470CDF79}"/>
              </a:ext>
            </a:extLst>
          </p:cNvPr>
          <p:cNvSpPr/>
          <p:nvPr/>
        </p:nvSpPr>
        <p:spPr>
          <a:xfrm>
            <a:off x="969368" y="563612"/>
            <a:ext cx="7056784" cy="1008112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Методическая мастерская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348880"/>
            <a:ext cx="6912768" cy="4320480"/>
          </a:xfrm>
        </p:spPr>
        <p:txBody>
          <a:bodyPr>
            <a:noAutofit/>
          </a:bodyPr>
          <a:lstStyle/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читательской грамотности обучающихся с учетом их модальности»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DCD19E58-885D-1972-FDA1-A7CCEA8C80A4}"/>
              </a:ext>
            </a:extLst>
          </p:cNvPr>
          <p:cNvSpPr/>
          <p:nvPr/>
        </p:nvSpPr>
        <p:spPr>
          <a:xfrm>
            <a:off x="8026152" y="5787262"/>
            <a:ext cx="1512168" cy="1476164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Интеллект - карты могут  быть эффективным  инструментом 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концетрации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обработки информации , формулирование плана действий к первым шагам в новых проектах.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Тони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Бьюзен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Тони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 британский психолог, автор методики запоминания, творчества и организации мышления </a:t>
            </a:r>
          </a:p>
          <a:p>
            <a:pPr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карты ума».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090725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91910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68760"/>
            <a:ext cx="33123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0"/>
            <a:ext cx="27718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43582"/>
            <a:ext cx="2915816" cy="35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688" y="3284984"/>
            <a:ext cx="280831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Конкурсное задание Методическая мастерская</vt:lpstr>
      <vt:lpstr>Слайд 2</vt:lpstr>
      <vt:lpstr>Слайд 3</vt:lpstr>
      <vt:lpstr>Слайд 4</vt:lpstr>
      <vt:lpstr>Слайд 5</vt:lpstr>
      <vt:lpstr>Слайд 6</vt:lpstr>
      <vt:lpstr>Методическая мастерская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  Методическая мастерская</dc:title>
  <dc:creator>Илюза</dc:creator>
  <cp:lastModifiedBy>Илюза</cp:lastModifiedBy>
  <cp:revision>15</cp:revision>
  <dcterms:created xsi:type="dcterms:W3CDTF">2022-12-26T20:16:12Z</dcterms:created>
  <dcterms:modified xsi:type="dcterms:W3CDTF">2023-01-09T16:22:53Z</dcterms:modified>
</cp:coreProperties>
</file>