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B0F0F-A7C1-4C10-A40D-A676B054745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4C4B1-8792-4AB3-A621-B8052AFB4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4C4B1-8792-4AB3-A621-B8052AFB4F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A02E-B4B3-4BB9-B917-277906A3224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9707-B3C6-4A7B-8268-205158DB1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C3229-9DF1-40BB-87DA-DAB0D7296A16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81AC-F086-4CA4-916C-66D9B9935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0CF4-33F6-4B1E-A585-79F37CDAACAC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0798C-46FE-4192-92C8-62D608F19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90CEB-38EB-43AF-BD3C-47C4FEACBE5B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C17C-7893-4347-88E3-5AD02FDA3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6036-2BC3-4ACC-AE30-3151B1FC8B25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D9E0-5DD4-462F-B2AA-490F44FF1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EA39-658E-43B9-A94D-B2202CECBD47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8BD29-57A5-4039-AE6C-28AA092EE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380D-5553-44B5-B61A-C8091D7EB088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8E97-0B7E-43AF-B81F-F87C04970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E2B3-73AE-4B7E-B94D-CBF5FD788276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69C4-8132-40E0-A16F-D215A25C6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5AFB-279A-4E3F-9132-C54FD62784B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C04F3-257B-4364-A647-4DEF9BEA0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6E54-DF9B-453B-99C4-4222A497FE89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7761-C86C-4488-96F2-6AB1621C8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E400F-3647-491E-B164-FCE50739F140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D815-A110-4254-BA84-4FC146479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077F6-0F1E-418B-97BE-4544A61F50EA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4D0870-B56E-49F3-BAC3-DBE1ACF50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gruzdoff.ru/wiki/%D0%91%D0%B8%D1%80%D1%81%D0%BA" TargetMode="External"/><Relationship Id="rId13" Type="http://schemas.openxmlformats.org/officeDocument/2006/relationships/hyperlink" Target="https://ru.wikipedia.org/wiki/%D0%94%D0%B0%D0%B2%D0%BB%D0%B5%D1%82%D1%88%D0%B8%D0%BD,_%D0%93%D1%83%D0%B1%D0%B0%D0%B9_%D0%90%D1%85%D0%BC%D0%B5%D1%82%D0%BA%D0%B8%D1%80%D0%B5%D0%B5%D0%B2%D0%B8%D1%87" TargetMode="External"/><Relationship Id="rId3" Type="http://schemas.openxmlformats.org/officeDocument/2006/relationships/hyperlink" Target="http://gruzdoff.ru/wiki/1905" TargetMode="External"/><Relationship Id="rId7" Type="http://schemas.openxmlformats.org/officeDocument/2006/relationships/hyperlink" Target="http://gruzdoff.ru/wiki/1954" TargetMode="External"/><Relationship Id="rId12" Type="http://schemas.openxmlformats.org/officeDocument/2006/relationships/hyperlink" Target="https://ru.wikipedia.org/wiki/%D0%91%D0%B0%D1%88%D0%BA%D0%B8%D1%80%D1%81%D0%BA%D0%B0%D1%8F_%D0%90%D0%A1%D0%A1%D0%A0" TargetMode="External"/><Relationship Id="rId2" Type="http://schemas.openxmlformats.org/officeDocument/2006/relationships/hyperlink" Target="http://gruzdoff.ru/wiki/%D0%91%D0%B0%D1%88%D0%BA%D0%B8%D1%80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uzdoff.ru/wiki/5_%D0%B4%D0%B5%D0%BA%D0%B0%D0%B1%D1%80%D1%8F" TargetMode="External"/><Relationship Id="rId11" Type="http://schemas.openxmlformats.org/officeDocument/2006/relationships/hyperlink" Target="https://ru.wikipedia.org/wiki/%D0%91%D0%B0%D0%B9%D0%BC%D0%B0%D0%BA%D1%81%D0%BA%D0%B8%D0%B9_%D1%80%D0%B0%D0%B9%D0%BE%D0%BD_%D0%91%D0%B0%D1%88%D0%BA%D0%BE%D1%80%D1%82%D0%BE%D1%81%D1%82%D0%B0%D0%BD%D0%B0" TargetMode="External"/><Relationship Id="rId5" Type="http://schemas.openxmlformats.org/officeDocument/2006/relationships/hyperlink" Target="http://gruzdoff.ru/wiki/%D0%91%D0%BE%D0%BB%D1%8C%D1%88%D0%B5%D1%87%D0%B5%D1%80%D0%BD%D0%B8%D0%B3%D0%BE%D0%B2%D1%81%D0%BA%D0%B8%D0%B9_%D1%80%D0%B0%D0%B9%D0%BE%D0%BD_%D0%A1%D0%B0%D0%BC%D0%B0%D1%80%D1%81%D0%BA%D0%BE%D0%B9_%D0%BE%D0%B1%D0%BB%D0%B0%D1%81%D1%82%D0%B8" TargetMode="External"/><Relationship Id="rId15" Type="http://schemas.openxmlformats.org/officeDocument/2006/relationships/hyperlink" Target="https://ru.wikipedia.org/wiki/%D0%9C%D0%B8%D0%BD%D1%81%D0%BA" TargetMode="External"/><Relationship Id="rId10" Type="http://schemas.openxmlformats.org/officeDocument/2006/relationships/hyperlink" Target="https://ru.wikipedia.org/wiki/%D0%91%D0%B0%D1%88%D0%BA%D0%B8%D1%80%D1%81%D0%BA%D0%B8%D0%B9_%D0%B3%D0%BE%D1%81%D1%83%D0%B4%D0%B0%D1%80%D1%81%D1%82%D0%B2%D0%B5%D0%BD%D0%BD%D1%8B%D0%B9_%D1%83%D0%BD%D0%B8%D0%B2%D0%B5%D1%80%D1%81%D0%B8%D1%82%D0%B5%D1%82" TargetMode="External"/><Relationship Id="rId4" Type="http://schemas.openxmlformats.org/officeDocument/2006/relationships/hyperlink" Target="http://gruzdoff.ru/wiki/%D0%A1%D0%B0%D0%BC%D0%B0%D1%80%D1%81%D0%BA%D0%B0%D1%8F_%D0%B3%D1%83%D0%B1%D0%B5%D1%80%D0%BD%D0%B8%D1%8F" TargetMode="External"/><Relationship Id="rId9" Type="http://schemas.openxmlformats.org/officeDocument/2006/relationships/hyperlink" Target="https://ru.wikipedia.org/wiki/%D0%A1%D0%B0%D0%BC%D0%B0%D1%80%D0%B0" TargetMode="External"/><Relationship Id="rId14" Type="http://schemas.openxmlformats.org/officeDocument/2006/relationships/hyperlink" Target="https://ru.wikipedia.org/wiki/%D0%A1%D0%A1%D0%A1%D0%A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Фото06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51435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00694" y="214291"/>
            <a:ext cx="3393816" cy="643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Хадия Давлетшина</a:t>
            </a:r>
            <a:endParaRPr lang="be-BY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_Helver Bashkir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(1905-1954)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_Helver Bashkir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 </a:t>
            </a:r>
            <a:r>
              <a:rPr lang="be-BY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Не зная роман 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“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Иргиз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”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Хадии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Давлетшиной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, невозможно понять жизнь башкирского народа.</a:t>
            </a:r>
            <a:endParaRPr lang="be-BY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_Helver Bashkir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_Helver Bashkir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              </a:t>
            </a:r>
            <a:r>
              <a:rPr lang="be-BY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  </a:t>
            </a:r>
            <a:r>
              <a:rPr lang="be-BY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Леонид Соболев</a:t>
            </a:r>
            <a:r>
              <a:rPr lang="be-BY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                              писатель</a:t>
            </a:r>
            <a:endParaRPr lang="be-BY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_Helver Bashkir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_Helver Bashkir" pitchFamily="34" charset="0"/>
                <a:cs typeface="+mn-cs"/>
              </a:rPr>
              <a:t>                                    </a:t>
            </a:r>
            <a:endParaRPr lang="ru-RU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_Helver Bashkir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5786438"/>
            <a:ext cx="8229600" cy="785812"/>
          </a:xfrm>
        </p:spPr>
        <p:txBody>
          <a:bodyPr/>
          <a:lstStyle/>
          <a:p>
            <a:r>
              <a:rPr lang="ru-RU" sz="2800" b="1" dirty="0" err="1" smtClean="0">
                <a:latin typeface="a_Helver Bashkir"/>
              </a:rPr>
              <a:t>Хадия</a:t>
            </a:r>
            <a:r>
              <a:rPr lang="ru-RU" sz="2800" b="1" dirty="0" smtClean="0">
                <a:latin typeface="a_Helver Bashkir"/>
              </a:rPr>
              <a:t> с подругой Фатимой</a:t>
            </a:r>
          </a:p>
        </p:txBody>
      </p:sp>
      <p:pic>
        <p:nvPicPr>
          <p:cNvPr id="22530" name="Picture 2" descr="C:\Documents and Settings\Администратор\Мои документы\фото 2\Фото0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000125"/>
            <a:ext cx="60340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000625" y="5286375"/>
            <a:ext cx="3857625" cy="928688"/>
          </a:xfrm>
        </p:spPr>
        <p:txBody>
          <a:bodyPr/>
          <a:lstStyle/>
          <a:p>
            <a:r>
              <a:rPr lang="be-BY" sz="2800" smtClean="0">
                <a:latin typeface="a_Helver Bashkir"/>
              </a:rPr>
              <a:t>1935 йыл</a:t>
            </a:r>
            <a:endParaRPr lang="ru-RU" sz="2800" smtClean="0">
              <a:latin typeface="a_Helver Bashkir"/>
            </a:endParaRPr>
          </a:p>
        </p:txBody>
      </p:sp>
      <p:pic>
        <p:nvPicPr>
          <p:cNvPr id="23554" name="Picture 2" descr="C:\Documents and Settings\Администратор\Мои документы\фото 2\Фото0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38" y="214313"/>
            <a:ext cx="3679825" cy="5011737"/>
          </a:xfrm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42875" y="1571625"/>
            <a:ext cx="50006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a_Helver Bashkir"/>
              </a:rPr>
              <a:t>Известным всей стране стал роман </a:t>
            </a:r>
            <a:r>
              <a:rPr lang="ru-RU" sz="2000" dirty="0" err="1" smtClean="0">
                <a:latin typeface="a_Helver Bashkir"/>
              </a:rPr>
              <a:t>Хадии</a:t>
            </a:r>
            <a:r>
              <a:rPr lang="ru-RU" sz="2000" dirty="0" smtClean="0">
                <a:latin typeface="a_Helver Bashkir"/>
              </a:rPr>
              <a:t> </a:t>
            </a:r>
            <a:r>
              <a:rPr lang="ru-RU" sz="2000" dirty="0" err="1" smtClean="0">
                <a:latin typeface="a_Helver Bashkir"/>
              </a:rPr>
              <a:t>Давлетшиной</a:t>
            </a:r>
            <a:r>
              <a:rPr lang="ru-RU" sz="2000" dirty="0" smtClean="0">
                <a:latin typeface="a_Helver Bashkir"/>
              </a:rPr>
              <a:t> «Иргиз». Отдельные отрывки романа печатаются еще в 30-е годы. Однако репрессии прервали творчество. Писательница вернулась к роману лишь в 50-е годы . В романе-эпосе изображена жизнь башкирского народа в 1902-1922 гг.</a:t>
            </a:r>
            <a:endParaRPr lang="ru-RU" sz="2000" dirty="0" smtClean="0">
              <a:latin typeface="a_Helver Bashkir"/>
            </a:endParaRPr>
          </a:p>
          <a:p>
            <a:pPr algn="just"/>
            <a:endParaRPr lang="ru-RU" sz="2000" dirty="0">
              <a:latin typeface="a_Helver Bashk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715000"/>
            <a:ext cx="8786812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2800" b="1" dirty="0" smtClean="0">
                <a:latin typeface="a_Helver Bashkir" pitchFamily="34" charset="0"/>
              </a:rPr>
              <a:t>Бөрө  ҡалаһында  Һәҙиә  Дәүләтшинаға  ҡуйылған һәйкәл </a:t>
            </a:r>
            <a:r>
              <a:rPr lang="be-BY" sz="2400" b="1" dirty="0" smtClean="0">
                <a:latin typeface="a_Helver Bashkir" pitchFamily="34" charset="0"/>
              </a:rPr>
              <a:t>(1973 йыл) .</a:t>
            </a:r>
            <a:r>
              <a:rPr lang="be-BY" sz="2800" b="1" dirty="0" smtClean="0">
                <a:latin typeface="a_Helver Bashkir" pitchFamily="34" charset="0"/>
              </a:rPr>
              <a:t>Ғүмәр  Дәүләтшин  эше.</a:t>
            </a:r>
            <a:endParaRPr lang="ru-RU" sz="2800" b="1" dirty="0">
              <a:latin typeface="a_Helver Bashkir" pitchFamily="34" charset="0"/>
            </a:endParaRPr>
          </a:p>
        </p:txBody>
      </p:sp>
      <p:pic>
        <p:nvPicPr>
          <p:cNvPr id="24578" name="Picture 2" descr="C:\Documents and Settings\Администратор\Мои документы\фото 2\Фото0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785813"/>
            <a:ext cx="5643563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643438" y="428625"/>
            <a:ext cx="4143375" cy="6226175"/>
          </a:xfrm>
        </p:spPr>
        <p:txBody>
          <a:bodyPr/>
          <a:lstStyle/>
          <a:p>
            <a:pPr algn="just"/>
            <a:r>
              <a:rPr lang="be-BY" sz="2800" b="1" dirty="0" smtClean="0">
                <a:latin typeface="a_Helver Bashkir"/>
              </a:rPr>
              <a:t>Имел  ревкомы  рәйесе Зөлҡәрнәй  Ишмурзин 1919  йылда  аҡ казак-тар тарафынан үлте-релгән. Ул – </a:t>
            </a:r>
            <a:r>
              <a:rPr lang="ru-RU" sz="2800" b="1" dirty="0" smtClean="0">
                <a:latin typeface="a_Helver Bashkir"/>
              </a:rPr>
              <a:t>«</a:t>
            </a:r>
            <a:r>
              <a:rPr lang="be-BY" sz="2800" b="1" dirty="0" smtClean="0">
                <a:latin typeface="a_Helver Bashkir"/>
              </a:rPr>
              <a:t>Ырғыҙ</a:t>
            </a:r>
            <a:r>
              <a:rPr lang="ru-RU" sz="2800" b="1" dirty="0" smtClean="0">
                <a:latin typeface="a_Helver Bashkir"/>
              </a:rPr>
              <a:t>» романы </a:t>
            </a:r>
            <a:r>
              <a:rPr lang="ru-RU" sz="2800" b="1" dirty="0" err="1" smtClean="0">
                <a:latin typeface="a_Helver Bashkir"/>
              </a:rPr>
              <a:t>прототиптары-ның  береһе</a:t>
            </a:r>
            <a:r>
              <a:rPr lang="ru-RU" sz="2800" b="1" dirty="0" smtClean="0">
                <a:latin typeface="a_Helver Bashkir"/>
              </a:rPr>
              <a:t>.</a:t>
            </a:r>
          </a:p>
        </p:txBody>
      </p:sp>
      <p:pic>
        <p:nvPicPr>
          <p:cNvPr id="25602" name="Picture 2" descr="C:\Documents and Settings\Администратор\Мои документы\фото 2\Фото0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000125"/>
            <a:ext cx="3857625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571500"/>
            <a:ext cx="7658100" cy="54832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e-BY" sz="3000" b="1" dirty="0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     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Создание </a:t>
            </a:r>
            <a:r>
              <a:rPr lang="ru-RU" sz="3000" b="1" dirty="0" err="1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Хадией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 </a:t>
            </a:r>
            <a:r>
              <a:rPr lang="ru-RU" sz="3000" b="1" dirty="0" err="1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Давлетшиной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 монументального романа о народной жизни – творческий героизм в полном смысле этого слова… </a:t>
            </a:r>
            <a:r>
              <a:rPr lang="ru-RU" sz="3000" b="1" dirty="0" err="1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Хадия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 </a:t>
            </a:r>
            <a:r>
              <a:rPr lang="ru-RU" sz="3000" b="1" dirty="0" err="1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Давлетшина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 – первый талантливый романист  из женщин.</a:t>
            </a:r>
            <a:endParaRPr lang="be-BY" sz="3000" b="1" dirty="0" smtClean="0">
              <a:solidFill>
                <a:schemeClr val="bg2">
                  <a:lumMod val="25000"/>
                </a:schemeClr>
              </a:solidFill>
              <a:latin typeface="a_Helver Bashkir" pitchFamily="34" charset="0"/>
            </a:endParaRP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be-BY" sz="2400" b="1" dirty="0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                                                  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be-BY" sz="2400" b="1" dirty="0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                                                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e-BY" sz="2400" b="1" dirty="0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                                                       Сабит Муканов,</a:t>
            </a:r>
            <a:br>
              <a:rPr lang="be-BY" sz="2400" b="1" dirty="0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</a:br>
            <a:r>
              <a:rPr lang="be-BY" sz="2400" b="1" dirty="0" smtClean="0">
                <a:solidFill>
                  <a:schemeClr val="bg2">
                    <a:lumMod val="25000"/>
                  </a:schemeClr>
                </a:solidFill>
                <a:latin typeface="a_Helver Bashkir" pitchFamily="34" charset="0"/>
              </a:rPr>
              <a:t>                                                 казахский писатель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3143250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500404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42875"/>
            <a:ext cx="636905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"/>
            <a:ext cx="8570912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0"/>
            <a:ext cx="71287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8499475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Администратор\Мои документы\фото 2\Фото064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63" y="500063"/>
            <a:ext cx="3394075" cy="4525962"/>
          </a:xfrm>
        </p:spPr>
      </p:pic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714500" y="5072063"/>
            <a:ext cx="678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err="1" smtClean="0">
                <a:latin typeface="a_Helver Bashkir"/>
              </a:rPr>
              <a:t>Хадия</a:t>
            </a:r>
            <a:r>
              <a:rPr lang="ru-RU" sz="2800" b="1" dirty="0" smtClean="0">
                <a:latin typeface="a_Helver Bashkir"/>
              </a:rPr>
              <a:t> с матерью и родственниками</a:t>
            </a:r>
            <a:endParaRPr lang="ru-RU" sz="2800" b="1" dirty="0">
              <a:latin typeface="a_Helver Bashk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2875"/>
            <a:ext cx="821531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14375"/>
            <a:ext cx="86788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85813"/>
            <a:ext cx="88392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40005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4313"/>
            <a:ext cx="4429125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42875"/>
            <a:ext cx="637222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42875"/>
            <a:ext cx="6797675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85750"/>
            <a:ext cx="3857625" cy="638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14313"/>
            <a:ext cx="2928937" cy="65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42875"/>
            <a:ext cx="6572250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14313"/>
            <a:ext cx="6653212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42875"/>
            <a:ext cx="64643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00063" y="5857875"/>
            <a:ext cx="8229600" cy="357188"/>
          </a:xfrm>
        </p:spPr>
        <p:txBody>
          <a:bodyPr/>
          <a:lstStyle/>
          <a:p>
            <a:r>
              <a:rPr lang="be-BY" sz="2800" b="1" dirty="0" smtClean="0">
                <a:latin typeface="a_Helver Bashkir"/>
              </a:rPr>
              <a:t>Хадия Давлетшина студентка Педтехникума (1921)</a:t>
            </a:r>
            <a:endParaRPr lang="ru-RU" sz="2800" b="1" dirty="0" smtClean="0">
              <a:latin typeface="a_Helver Bashkir"/>
            </a:endParaRPr>
          </a:p>
        </p:txBody>
      </p:sp>
      <p:pic>
        <p:nvPicPr>
          <p:cNvPr id="15362" name="Picture 2" descr="C:\Documents and Settings\Администратор\Мои документы\фото 2\Фото0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50" y="357188"/>
            <a:ext cx="4143375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42875"/>
            <a:ext cx="635635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42875"/>
            <a:ext cx="5499100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43000"/>
            <a:ext cx="87249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42875"/>
            <a:ext cx="5643562" cy="651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42875"/>
            <a:ext cx="55721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42875"/>
            <a:ext cx="5500687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42875"/>
            <a:ext cx="4929187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844867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709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42875"/>
            <a:ext cx="5856288" cy="64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00063" y="5786438"/>
            <a:ext cx="8229600" cy="357187"/>
          </a:xfrm>
        </p:spPr>
        <p:txBody>
          <a:bodyPr/>
          <a:lstStyle/>
          <a:p>
            <a:r>
              <a:rPr lang="ru-RU" sz="2800" b="1" dirty="0" err="1" smtClean="0">
                <a:latin typeface="a_Helver Bashkir"/>
              </a:rPr>
              <a:t>Хадия</a:t>
            </a:r>
            <a:r>
              <a:rPr lang="ru-RU" sz="2800" b="1" dirty="0" smtClean="0">
                <a:latin typeface="a_Helver Bashkir"/>
              </a:rPr>
              <a:t> </a:t>
            </a:r>
            <a:r>
              <a:rPr lang="ru-RU" sz="2800" b="1" dirty="0" err="1" smtClean="0">
                <a:latin typeface="a_Helver Bashkir"/>
              </a:rPr>
              <a:t>Давлетшина</a:t>
            </a:r>
            <a:r>
              <a:rPr lang="ru-RU" sz="2800" b="1" dirty="0" smtClean="0">
                <a:latin typeface="a_Helver Bashkir"/>
              </a:rPr>
              <a:t> со своим сыном Булатом</a:t>
            </a:r>
          </a:p>
        </p:txBody>
      </p:sp>
      <p:pic>
        <p:nvPicPr>
          <p:cNvPr id="16386" name="Picture 2" descr="C:\Documents and Settings\Администратор\Мои документы\фото 2\Фото0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357188"/>
            <a:ext cx="3857625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42875"/>
            <a:ext cx="67151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4313"/>
            <a:ext cx="8072438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42875"/>
            <a:ext cx="571341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14313"/>
            <a:ext cx="5929312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142875"/>
            <a:ext cx="307022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1"/>
          <p:cNvSpPr>
            <a:spLocks noChangeArrowheads="1"/>
          </p:cNvSpPr>
          <p:nvPr/>
        </p:nvSpPr>
        <p:spPr bwMode="auto">
          <a:xfrm>
            <a:off x="428625" y="500063"/>
            <a:ext cx="842962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Х</a:t>
            </a:r>
            <a:r>
              <a:rPr lang="ru-RU" b="1">
                <a:latin typeface="Calibri" pitchFamily="34" charset="0"/>
              </a:rPr>
              <a:t>адия Лутфулловна Давлетшина</a:t>
            </a:r>
            <a:r>
              <a:rPr lang="ru-RU">
                <a:latin typeface="Calibri" pitchFamily="34" charset="0"/>
              </a:rPr>
              <a:t> (</a:t>
            </a:r>
            <a:r>
              <a:rPr lang="ru-RU">
                <a:latin typeface="Calibri" pitchFamily="34" charset="0"/>
                <a:hlinkClick r:id="rId2" tooltip="Башкирский язык"/>
              </a:rPr>
              <a:t>башк.</a:t>
            </a:r>
            <a:r>
              <a:rPr lang="ru-RU">
                <a:latin typeface="Calibri" pitchFamily="34" charset="0"/>
              </a:rPr>
              <a:t> </a:t>
            </a:r>
            <a:r>
              <a:rPr lang="ru-RU" i="1">
                <a:latin typeface="Calibri" pitchFamily="34" charset="0"/>
              </a:rPr>
              <a:t>Дәүләтшина Һәҙиә Лотфулла ҡыҙы</a:t>
            </a:r>
            <a:r>
              <a:rPr lang="ru-RU">
                <a:latin typeface="Calibri" pitchFamily="34" charset="0"/>
              </a:rPr>
              <a:t>; 21 февраля </a:t>
            </a:r>
            <a:r>
              <a:rPr lang="ru-RU">
                <a:latin typeface="Calibri" pitchFamily="34" charset="0"/>
                <a:hlinkClick r:id="rId3" tooltip="1905"/>
              </a:rPr>
              <a:t>1905</a:t>
            </a:r>
            <a:r>
              <a:rPr lang="ru-RU">
                <a:latin typeface="Calibri" pitchFamily="34" charset="0"/>
              </a:rPr>
              <a:t>, д. Хасаново Пугачевского уезда </a:t>
            </a:r>
            <a:r>
              <a:rPr lang="ru-RU">
                <a:latin typeface="Calibri" pitchFamily="34" charset="0"/>
                <a:hlinkClick r:id="rId4" tooltip="Самарская губерния"/>
              </a:rPr>
              <a:t>Самарской губернии</a:t>
            </a:r>
            <a:r>
              <a:rPr lang="ru-RU">
                <a:latin typeface="Calibri" pitchFamily="34" charset="0"/>
              </a:rPr>
              <a:t>, ныне</a:t>
            </a:r>
            <a:r>
              <a:rPr lang="ru-RU">
                <a:latin typeface="Calibri" pitchFamily="34" charset="0"/>
                <a:hlinkClick r:id="rId5" tooltip="Большечерниговский район Самарской области"/>
              </a:rPr>
              <a:t>Самарской области</a:t>
            </a:r>
            <a:r>
              <a:rPr lang="ru-RU">
                <a:latin typeface="Calibri" pitchFamily="34" charset="0"/>
              </a:rPr>
              <a:t> — </a:t>
            </a:r>
            <a:r>
              <a:rPr lang="ru-RU">
                <a:latin typeface="Calibri" pitchFamily="34" charset="0"/>
                <a:hlinkClick r:id="rId6" tooltip="5 декабря"/>
              </a:rPr>
              <a:t>5 декабря</a:t>
            </a:r>
            <a:r>
              <a:rPr lang="ru-RU">
                <a:latin typeface="Calibri" pitchFamily="34" charset="0"/>
              </a:rPr>
              <a:t> </a:t>
            </a:r>
            <a:r>
              <a:rPr lang="ru-RU">
                <a:latin typeface="Calibri" pitchFamily="34" charset="0"/>
                <a:hlinkClick r:id="rId7" tooltip="1954"/>
              </a:rPr>
              <a:t>1954</a:t>
            </a:r>
            <a:r>
              <a:rPr lang="ru-RU">
                <a:latin typeface="Calibri" pitchFamily="34" charset="0"/>
              </a:rPr>
              <a:t>, г. </a:t>
            </a:r>
            <a:r>
              <a:rPr lang="ru-RU">
                <a:latin typeface="Calibri" pitchFamily="34" charset="0"/>
                <a:hlinkClick r:id="rId8" tooltip="Бирск"/>
              </a:rPr>
              <a:t>Бирск</a:t>
            </a:r>
            <a:r>
              <a:rPr lang="ru-RU">
                <a:latin typeface="Calibri" pitchFamily="34" charset="0"/>
              </a:rPr>
              <a:t>) — советская башкирская писательница. Член Союза писателей БАССР (1935).</a:t>
            </a:r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Учёба и работа</a:t>
            </a:r>
          </a:p>
          <a:p>
            <a:r>
              <a:rPr lang="ru-RU">
                <a:latin typeface="Calibri" pitchFamily="34" charset="0"/>
              </a:rPr>
              <a:t>1920 работа учителем в д. Денгизбаево Самарской губернии;</a:t>
            </a:r>
          </a:p>
          <a:p>
            <a:r>
              <a:rPr lang="ru-RU">
                <a:latin typeface="Calibri" pitchFamily="34" charset="0"/>
              </a:rPr>
              <a:t>1920 учёба в татаро-башкирском педагогическом техникуме в </a:t>
            </a:r>
            <a:r>
              <a:rPr lang="ru-RU">
                <a:latin typeface="Calibri" pitchFamily="34" charset="0"/>
                <a:hlinkClick r:id="rId9" tooltip="Самара"/>
              </a:rPr>
              <a:t>Самаре</a:t>
            </a:r>
            <a:r>
              <a:rPr lang="ru-RU">
                <a:latin typeface="Calibri" pitchFamily="34" charset="0"/>
              </a:rPr>
              <a:t>;</a:t>
            </a:r>
          </a:p>
          <a:p>
            <a:r>
              <a:rPr lang="ru-RU">
                <a:latin typeface="Calibri" pitchFamily="34" charset="0"/>
              </a:rPr>
              <a:t>1932 учёба в Московском институте по подготовке редакторов;</a:t>
            </a:r>
          </a:p>
          <a:p>
            <a:r>
              <a:rPr lang="ru-RU">
                <a:latin typeface="Calibri" pitchFamily="34" charset="0"/>
              </a:rPr>
              <a:t>1935—1937 учёба в </a:t>
            </a:r>
            <a:r>
              <a:rPr lang="ru-RU">
                <a:latin typeface="Calibri" pitchFamily="34" charset="0"/>
                <a:hlinkClick r:id="rId10" tooltip="Башкирский государственный университет"/>
              </a:rPr>
              <a:t>Башкирском педагогическом институте им. К. А. Тимирязева</a:t>
            </a:r>
            <a:r>
              <a:rPr lang="ru-RU">
                <a:latin typeface="Calibri" pitchFamily="34" charset="0"/>
              </a:rPr>
              <a:t>;</a:t>
            </a:r>
          </a:p>
          <a:p>
            <a:r>
              <a:rPr lang="ru-RU">
                <a:latin typeface="Calibri" pitchFamily="34" charset="0"/>
              </a:rPr>
              <a:t>1933 работа литературным сотрудником газеты в </a:t>
            </a:r>
            <a:r>
              <a:rPr lang="ru-RU">
                <a:latin typeface="Calibri" pitchFamily="34" charset="0"/>
                <a:hlinkClick r:id="rId11" tooltip="Баймакский район Башкортостана"/>
              </a:rPr>
              <a:t>Баймакском районе</a:t>
            </a:r>
            <a:r>
              <a:rPr lang="ru-RU">
                <a:latin typeface="Calibri" pitchFamily="34" charset="0"/>
              </a:rPr>
              <a:t> </a:t>
            </a:r>
            <a:r>
              <a:rPr lang="ru-RU">
                <a:latin typeface="Calibri" pitchFamily="34" charset="0"/>
                <a:hlinkClick r:id="rId12" tooltip="Башкирская АССР"/>
              </a:rPr>
              <a:t>БАССР</a:t>
            </a:r>
            <a:r>
              <a:rPr lang="ru-RU">
                <a:latin typeface="Calibri" pitchFamily="34" charset="0"/>
              </a:rPr>
              <a:t> (вместе с мужем, башкирским писателем </a:t>
            </a:r>
            <a:r>
              <a:rPr lang="ru-RU">
                <a:latin typeface="Calibri" pitchFamily="34" charset="0"/>
                <a:hlinkClick r:id="rId13" tooltip="Давлетшин, Губай Ахметкиреевич"/>
              </a:rPr>
              <a:t>Губаем Давлетшиным</a:t>
            </a:r>
            <a:r>
              <a:rPr lang="ru-RU">
                <a:latin typeface="Calibri" pitchFamily="34" charset="0"/>
              </a:rPr>
              <a:t>, впоследствии наркомом просвещения Башкирской АССР);</a:t>
            </a:r>
          </a:p>
          <a:p>
            <a:r>
              <a:rPr lang="ru-RU">
                <a:latin typeface="Calibri" pitchFamily="34" charset="0"/>
              </a:rPr>
              <a:t>1937—1942 в заключении как жена репрессированного, после этого до смерти жила в ссылке в Бирске.</a:t>
            </a:r>
          </a:p>
          <a:p>
            <a:r>
              <a:rPr lang="ru-RU" b="1">
                <a:latin typeface="Calibri" pitchFamily="34" charset="0"/>
              </a:rPr>
              <a:t>Участие в работе Союза писателей</a:t>
            </a:r>
          </a:p>
          <a:p>
            <a:r>
              <a:rPr lang="ru-RU">
                <a:latin typeface="Calibri" pitchFamily="34" charset="0"/>
              </a:rPr>
              <a:t>Делегат 1-го съезда писателей </a:t>
            </a:r>
            <a:r>
              <a:rPr lang="ru-RU">
                <a:latin typeface="Calibri" pitchFamily="34" charset="0"/>
                <a:hlinkClick r:id="rId14" tooltip="СССР"/>
              </a:rPr>
              <a:t>СССР</a:t>
            </a:r>
            <a:r>
              <a:rPr lang="ru-RU">
                <a:latin typeface="Calibri" pitchFamily="34" charset="0"/>
              </a:rPr>
              <a:t> (1934),</a:t>
            </a:r>
          </a:p>
          <a:p>
            <a:r>
              <a:rPr lang="ru-RU">
                <a:latin typeface="Calibri" pitchFamily="34" charset="0"/>
              </a:rPr>
              <a:t>Делегат 3-го пленума писателей </a:t>
            </a:r>
            <a:r>
              <a:rPr lang="ru-RU">
                <a:latin typeface="Calibri" pitchFamily="34" charset="0"/>
                <a:hlinkClick r:id="rId14" tooltip="СССР"/>
              </a:rPr>
              <a:t>СССР</a:t>
            </a:r>
            <a:r>
              <a:rPr lang="ru-RU">
                <a:latin typeface="Calibri" pitchFamily="34" charset="0"/>
              </a:rPr>
              <a:t>, г.</a:t>
            </a:r>
            <a:r>
              <a:rPr lang="ru-RU">
                <a:latin typeface="Calibri" pitchFamily="34" charset="0"/>
                <a:hlinkClick r:id="rId15" tooltip="Минск"/>
              </a:rPr>
              <a:t>Минск</a:t>
            </a:r>
            <a:r>
              <a:rPr lang="ru-RU">
                <a:latin typeface="Calibri" pitchFamily="34" charset="0"/>
              </a:rPr>
              <a:t> (1936).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6143625"/>
            <a:ext cx="8229600" cy="500063"/>
          </a:xfrm>
        </p:spPr>
        <p:txBody>
          <a:bodyPr/>
          <a:lstStyle/>
          <a:p>
            <a:r>
              <a:rPr lang="be-BY" sz="2800" b="1" dirty="0" smtClean="0">
                <a:latin typeface="a_Helver Bashkir"/>
              </a:rPr>
              <a:t>Хадия и Губай Давлетшины 1923</a:t>
            </a:r>
            <a:endParaRPr lang="ru-RU" sz="2800" b="1" dirty="0" smtClean="0"/>
          </a:p>
        </p:txBody>
      </p:sp>
      <p:pic>
        <p:nvPicPr>
          <p:cNvPr id="17410" name="Picture 2" descr="C:\Documents and Settings\Администратор\Мои документы\фото 2\Фото06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357188"/>
            <a:ext cx="3894137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5429250"/>
            <a:ext cx="8229600" cy="1214438"/>
          </a:xfrm>
        </p:spPr>
        <p:txBody>
          <a:bodyPr/>
          <a:lstStyle/>
          <a:p>
            <a:r>
              <a:rPr lang="ru-RU" sz="2800" b="1" dirty="0" smtClean="0">
                <a:latin typeface="a_Helver Bashkir"/>
              </a:rPr>
              <a:t>Во время отдыха</a:t>
            </a:r>
          </a:p>
        </p:txBody>
      </p:sp>
      <p:pic>
        <p:nvPicPr>
          <p:cNvPr id="18434" name="Picture 2" descr="C:\Documents and Settings\Администратор\Мои документы\фото 2\Фото06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714375"/>
            <a:ext cx="542925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5500688"/>
            <a:ext cx="8229600" cy="1143000"/>
          </a:xfrm>
        </p:spPr>
        <p:txBody>
          <a:bodyPr/>
          <a:lstStyle/>
          <a:p>
            <a:r>
              <a:rPr lang="be-BY" sz="2800" b="1" dirty="0" smtClean="0">
                <a:latin typeface="a_Helver Bashkir"/>
              </a:rPr>
              <a:t> В 1933 году работала в редакции Зилаирского зерносовхоза </a:t>
            </a:r>
            <a:endParaRPr lang="ru-RU" sz="2800" b="1" dirty="0" smtClean="0">
              <a:latin typeface="a_Helver Bashkir"/>
            </a:endParaRPr>
          </a:p>
        </p:txBody>
      </p:sp>
      <p:pic>
        <p:nvPicPr>
          <p:cNvPr id="19458" name="Picture 2" descr="C:\Documents and Settings\Администратор\Мои документы\фото 2\Фото0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500063"/>
            <a:ext cx="6357938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5572125"/>
            <a:ext cx="8229600" cy="1071563"/>
          </a:xfrm>
        </p:spPr>
        <p:txBody>
          <a:bodyPr/>
          <a:lstStyle/>
          <a:p>
            <a:r>
              <a:rPr lang="be-BY" sz="2800" b="1" dirty="0" smtClean="0">
                <a:latin typeface="a_Helver Bashkir"/>
              </a:rPr>
              <a:t>Зайнаб  Биишева, Хадия Давлетшина, Файзи Бикбов(1932)</a:t>
            </a:r>
            <a:endParaRPr lang="ru-RU" sz="2800" b="1" dirty="0" smtClean="0">
              <a:latin typeface="a_Helver Bashkir"/>
            </a:endParaRPr>
          </a:p>
        </p:txBody>
      </p:sp>
      <p:pic>
        <p:nvPicPr>
          <p:cNvPr id="20482" name="Picture 2" descr="C:\Documents and Settings\Администратор\Мои документы\фото 2\Фото0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642938"/>
            <a:ext cx="5819775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5857875"/>
            <a:ext cx="8229600" cy="428625"/>
          </a:xfrm>
        </p:spPr>
        <p:txBody>
          <a:bodyPr/>
          <a:lstStyle/>
          <a:p>
            <a:r>
              <a:rPr lang="be-BY" sz="2800" b="1" dirty="0" smtClean="0">
                <a:latin typeface="a_Helver Bashkir"/>
              </a:rPr>
              <a:t> Хадия,  Губай , Габбас Давлетшины.</a:t>
            </a:r>
            <a:endParaRPr lang="ru-RU" sz="2800" b="1" dirty="0" smtClean="0">
              <a:latin typeface="a_Helver Bashkir"/>
            </a:endParaRPr>
          </a:p>
        </p:txBody>
      </p:sp>
      <p:pic>
        <p:nvPicPr>
          <p:cNvPr id="21506" name="Picture 2" descr="C:\Documents and Settings\Администратор\Мои документы\фото 2\Фото0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1000125"/>
            <a:ext cx="5715000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202</Words>
  <Application>Microsoft Office PowerPoint</Application>
  <PresentationFormat>Экран (4:3)</PresentationFormat>
  <Paragraphs>39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Хадия Давлетшина студентка Педтехникума (1921)</vt:lpstr>
      <vt:lpstr>Хадия Давлетшина со своим сыном Булатом</vt:lpstr>
      <vt:lpstr>Хадия и Губай Давлетшины 1923</vt:lpstr>
      <vt:lpstr>Во время отдыха</vt:lpstr>
      <vt:lpstr> В 1933 году работала в редакции Зилаирского зерносовхоза </vt:lpstr>
      <vt:lpstr>Зайнаб  Биишева, Хадия Давлетшина, Файзи Бикбов(1932)</vt:lpstr>
      <vt:lpstr> Хадия,  Губай , Габбас Давлетшины.</vt:lpstr>
      <vt:lpstr>Хадия с подругой Фатимой</vt:lpstr>
      <vt:lpstr>1935 йыл</vt:lpstr>
      <vt:lpstr>Бөрө  ҡалаһында  Һәҙиә  Дәүләтшинаға  ҡуйылған һәйкәл (1973 йыл) .Ғүмәр  Дәүләтшин  эше.</vt:lpstr>
      <vt:lpstr>Имел  ревкомы  рәйесе Зөлҡәрнәй  Ишмурзин 1919  йылда  аҡ казак-тар тарафынан үлте-релгән. Ул – «Ырғыҙ» романы прототиптары-ның  береһе.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Company</dc:creator>
  <cp:lastModifiedBy>Илюза</cp:lastModifiedBy>
  <cp:revision>53</cp:revision>
  <dcterms:created xsi:type="dcterms:W3CDTF">2010-04-13T07:14:28Z</dcterms:created>
  <dcterms:modified xsi:type="dcterms:W3CDTF">2016-01-16T16:01:36Z</dcterms:modified>
</cp:coreProperties>
</file>